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1" r:id="rId13"/>
    <p:sldId id="268" r:id="rId14"/>
    <p:sldId id="270" r:id="rId15"/>
    <p:sldId id="272" r:id="rId16"/>
    <p:sldId id="273" r:id="rId17"/>
    <p:sldId id="274" r:id="rId18"/>
    <p:sldId id="275" r:id="rId19"/>
    <p:sldId id="277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B9A6D8-4331-71AB-5261-B4A727086706}" v="820" dt="2019-04-01T17:53:22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FE1C-1D76-4A11-9EDD-FBFD38985A61}" type="datetimeFigureOut">
              <a:rPr lang="en-CA" smtClean="0"/>
              <a:t>2019-04-01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414D-2B37-4DA7-B633-5F0F5BC99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268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FE1C-1D76-4A11-9EDD-FBFD38985A61}" type="datetimeFigureOut">
              <a:rPr lang="en-CA" smtClean="0"/>
              <a:t>2019-04-01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414D-2B37-4DA7-B633-5F0F5BC99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5171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FE1C-1D76-4A11-9EDD-FBFD38985A61}" type="datetimeFigureOut">
              <a:rPr lang="en-CA" smtClean="0"/>
              <a:t>2019-04-01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414D-2B37-4DA7-B633-5F0F5BC99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738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FE1C-1D76-4A11-9EDD-FBFD38985A61}" type="datetimeFigureOut">
              <a:rPr lang="en-CA" smtClean="0"/>
              <a:t>2019-04-01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414D-2B37-4DA7-B633-5F0F5BC99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4493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FE1C-1D76-4A11-9EDD-FBFD38985A61}" type="datetimeFigureOut">
              <a:rPr lang="en-CA" smtClean="0"/>
              <a:t>2019-04-01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414D-2B37-4DA7-B633-5F0F5BC99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6038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FE1C-1D76-4A11-9EDD-FBFD38985A61}" type="datetimeFigureOut">
              <a:rPr lang="en-CA" smtClean="0"/>
              <a:t>2019-04-01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414D-2B37-4DA7-B633-5F0F5BC99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824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FE1C-1D76-4A11-9EDD-FBFD38985A61}" type="datetimeFigureOut">
              <a:rPr lang="en-CA" smtClean="0"/>
              <a:t>2019-04-01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414D-2B37-4DA7-B633-5F0F5BC99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416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FE1C-1D76-4A11-9EDD-FBFD38985A61}" type="datetimeFigureOut">
              <a:rPr lang="en-CA" smtClean="0"/>
              <a:t>2019-04-01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414D-2B37-4DA7-B633-5F0F5BC99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926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FE1C-1D76-4A11-9EDD-FBFD38985A61}" type="datetimeFigureOut">
              <a:rPr lang="en-CA" smtClean="0"/>
              <a:t>2019-04-01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414D-2B37-4DA7-B633-5F0F5BC99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2422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FE1C-1D76-4A11-9EDD-FBFD38985A61}" type="datetimeFigureOut">
              <a:rPr lang="en-CA" smtClean="0"/>
              <a:t>2019-04-01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414D-2B37-4DA7-B633-5F0F5BC99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3088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FE1C-1D76-4A11-9EDD-FBFD38985A61}" type="datetimeFigureOut">
              <a:rPr lang="en-CA" smtClean="0"/>
              <a:t>2019-04-01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414D-2B37-4DA7-B633-5F0F5BC99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1696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0FE1C-1D76-4A11-9EDD-FBFD38985A61}" type="datetimeFigureOut">
              <a:rPr lang="en-CA" smtClean="0"/>
              <a:t>2019-04-01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414D-2B37-4DA7-B633-5F0F5BC99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57004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2BAF1-60E8-44C9-8BCF-8BCA033DC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2875" y="306851"/>
            <a:ext cx="5700326" cy="2889114"/>
          </a:xfrm>
        </p:spPr>
        <p:txBody>
          <a:bodyPr anchor="b">
            <a:normAutofit/>
          </a:bodyPr>
          <a:lstStyle/>
          <a:p>
            <a:r>
              <a:rPr lang="en-CA" sz="4400" b="1" dirty="0" err="1">
                <a:solidFill>
                  <a:schemeClr val="accent2"/>
                </a:solidFill>
                <a:latin typeface="Sakkal Majalla"/>
                <a:cs typeface="Calibri Light"/>
              </a:rPr>
              <a:t>TeachMeSensei</a:t>
            </a:r>
            <a:r>
              <a:rPr lang="en-CA" sz="4400" b="1" dirty="0">
                <a:solidFill>
                  <a:schemeClr val="accent2"/>
                </a:solidFill>
                <a:latin typeface="Sakkal Majalla"/>
                <a:cs typeface="Calibri Light"/>
              </a:rPr>
              <a:t>:</a:t>
            </a:r>
            <a:r>
              <a:rPr lang="en-CA" sz="4400" dirty="0">
                <a:solidFill>
                  <a:schemeClr val="accent2"/>
                </a:solidFill>
                <a:latin typeface="Sakkal Majalla"/>
                <a:cs typeface="Calibri Light"/>
              </a:rPr>
              <a:t> </a:t>
            </a:r>
            <a:r>
              <a:rPr lang="en-CA" sz="3600" dirty="0">
                <a:solidFill>
                  <a:schemeClr val="bg1"/>
                </a:solidFill>
                <a:latin typeface="Sakkal Majalla"/>
                <a:cs typeface="Calibri Light"/>
              </a:rPr>
              <a:t>Use of Technology to strengthen Communication between communities </a:t>
            </a:r>
            <a:endParaRPr lang="en-CA" sz="3600" dirty="0">
              <a:solidFill>
                <a:schemeClr val="bg1"/>
              </a:solidFill>
              <a:latin typeface="Sakkal Majall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7CFD8-FD24-4B95-BED9-3CBD5BBC5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3730985"/>
            <a:ext cx="4645250" cy="275392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CA" sz="2800" b="1" dirty="0">
                <a:solidFill>
                  <a:schemeClr val="accent2"/>
                </a:solidFill>
                <a:latin typeface="Sakkal Majalla"/>
                <a:cs typeface="Calibri"/>
              </a:rPr>
              <a:t>By:</a:t>
            </a:r>
            <a:endParaRPr lang="en-US" sz="2800" dirty="0">
              <a:solidFill>
                <a:schemeClr val="accent2"/>
              </a:solidFill>
              <a:latin typeface="Sakkal Majalla"/>
              <a:cs typeface="Calibri"/>
            </a:endParaRPr>
          </a:p>
          <a:p>
            <a:r>
              <a:rPr lang="en-CA" sz="2800" dirty="0" err="1">
                <a:solidFill>
                  <a:schemeClr val="bg1"/>
                </a:solidFill>
                <a:latin typeface="Sakkal Majalla"/>
                <a:cs typeface="Calibri"/>
              </a:rPr>
              <a:t>Divya</a:t>
            </a:r>
            <a:r>
              <a:rPr lang="en-CA" sz="2800" dirty="0">
                <a:solidFill>
                  <a:schemeClr val="bg1"/>
                </a:solidFill>
                <a:latin typeface="Sakkal Majalla"/>
                <a:cs typeface="Calibri"/>
              </a:rPr>
              <a:t> </a:t>
            </a:r>
            <a:r>
              <a:rPr lang="en-CA" sz="2800" dirty="0" err="1">
                <a:solidFill>
                  <a:schemeClr val="bg1"/>
                </a:solidFill>
                <a:latin typeface="Sakkal Majalla"/>
                <a:cs typeface="Calibri"/>
              </a:rPr>
              <a:t>Chainani</a:t>
            </a:r>
            <a:endParaRPr lang="en-CA" sz="2800" dirty="0">
              <a:solidFill>
                <a:schemeClr val="bg1"/>
              </a:solidFill>
              <a:latin typeface="Sakkal Majalla"/>
              <a:cs typeface="Calibri"/>
            </a:endParaRPr>
          </a:p>
          <a:p>
            <a:r>
              <a:rPr lang="en-CA" sz="2800" dirty="0">
                <a:solidFill>
                  <a:schemeClr val="bg1"/>
                </a:solidFill>
                <a:latin typeface="Sakkal Majalla"/>
                <a:cs typeface="Calibri"/>
              </a:rPr>
              <a:t>Pratik Kumar Gadhiya</a:t>
            </a:r>
          </a:p>
          <a:p>
            <a:r>
              <a:rPr lang="en-CA" sz="2800" dirty="0">
                <a:solidFill>
                  <a:schemeClr val="bg1"/>
                </a:solidFill>
                <a:latin typeface="Sakkal Majalla"/>
                <a:cs typeface="Calibri"/>
              </a:rPr>
              <a:t>Siddhartha </a:t>
            </a:r>
            <a:r>
              <a:rPr lang="en-CA" sz="2800" dirty="0" err="1">
                <a:solidFill>
                  <a:schemeClr val="bg1"/>
                </a:solidFill>
                <a:latin typeface="Sakkal Majalla"/>
                <a:cs typeface="Calibri"/>
              </a:rPr>
              <a:t>Lakhar</a:t>
            </a:r>
            <a:endParaRPr lang="en-CA" sz="2800" dirty="0">
              <a:solidFill>
                <a:schemeClr val="bg1"/>
              </a:solidFill>
              <a:latin typeface="Sakkal Majalla"/>
              <a:cs typeface="Calibri"/>
            </a:endParaRPr>
          </a:p>
          <a:p>
            <a:r>
              <a:rPr lang="en-CA" sz="2800" dirty="0" err="1">
                <a:solidFill>
                  <a:schemeClr val="bg1"/>
                </a:solidFill>
                <a:latin typeface="Sakkal Majalla"/>
                <a:cs typeface="Calibri"/>
              </a:rPr>
              <a:t>Madhushudhan</a:t>
            </a:r>
            <a:r>
              <a:rPr lang="en-CA" sz="2800" dirty="0">
                <a:solidFill>
                  <a:schemeClr val="bg1"/>
                </a:solidFill>
                <a:latin typeface="Sakkal Majalla"/>
                <a:cs typeface="Calibri"/>
              </a:rPr>
              <a:t> Reddy Jakkula</a:t>
            </a:r>
          </a:p>
          <a:p>
            <a:r>
              <a:rPr lang="en-CA" sz="2800" dirty="0" err="1">
                <a:solidFill>
                  <a:schemeClr val="bg1"/>
                </a:solidFill>
                <a:latin typeface="Sakkal Majalla"/>
                <a:cs typeface="Calibri"/>
              </a:rPr>
              <a:t>Hemanchal</a:t>
            </a:r>
            <a:r>
              <a:rPr lang="en-CA" sz="2800" dirty="0">
                <a:solidFill>
                  <a:schemeClr val="bg1"/>
                </a:solidFill>
                <a:latin typeface="Sakkal Majalla"/>
                <a:cs typeface="Calibri"/>
              </a:rPr>
              <a:t> Joshi </a:t>
            </a:r>
          </a:p>
        </p:txBody>
      </p:sp>
      <p:sp>
        <p:nvSpPr>
          <p:cNvPr id="12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705D7DA-9136-4031-A8C3-64A9C66F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1087487"/>
            <a:ext cx="4047843" cy="33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55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76C3-A866-4864-90A1-688D0271D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66" y="365125"/>
            <a:ext cx="5553868" cy="169279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cs typeface="Calibri Light"/>
              </a:rPr>
              <a:t>AS-IS Scenario leading to Ideation</a:t>
            </a:r>
            <a:endParaRPr lang="en-US"/>
          </a:p>
        </p:txBody>
      </p:sp>
      <p:cxnSp>
        <p:nvCxnSpPr>
          <p:cNvPr id="6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78969-D5B3-49FD-B1F1-4FD5A83B0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38" y="2426867"/>
            <a:ext cx="5436636" cy="402493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Sakkal Majalla"/>
                <a:cs typeface="Calibri"/>
              </a:rPr>
              <a:t>AS-IS scenario </a:t>
            </a:r>
            <a:endParaRPr lang="en-US" sz="2400" b="1">
              <a:solidFill>
                <a:schemeClr val="accent2"/>
              </a:solidFill>
              <a:latin typeface="Sakkal Majalla"/>
              <a:cs typeface="Calibri"/>
            </a:endParaRPr>
          </a:p>
          <a:p>
            <a:pPr marL="457200" indent="-457200"/>
            <a:r>
              <a:rPr lang="en-US" sz="1800" dirty="0">
                <a:latin typeface="Calibri"/>
                <a:cs typeface="Calibri"/>
              </a:rPr>
              <a:t>Derived from the empathy map</a:t>
            </a:r>
          </a:p>
          <a:p>
            <a:pPr marL="457200" indent="-457200"/>
            <a:r>
              <a:rPr lang="en-US" sz="1800" dirty="0">
                <a:latin typeface="Calibri"/>
                <a:cs typeface="Calibri"/>
              </a:rPr>
              <a:t>Breakdown problem statement to meet user-requirements</a:t>
            </a:r>
          </a:p>
          <a:p>
            <a:pPr marL="457200" indent="-457200"/>
            <a:endParaRPr lang="en-US" sz="2000" dirty="0">
              <a:cs typeface="Calibri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Sakkal Majalla"/>
                <a:cs typeface="Calibri"/>
              </a:rPr>
              <a:t>Ideation</a:t>
            </a:r>
          </a:p>
          <a:p>
            <a:pPr marL="457200" indent="-457200"/>
            <a:r>
              <a:rPr lang="en-US" sz="1800" dirty="0">
                <a:cs typeface="Calibri"/>
              </a:rPr>
              <a:t>Intersection of end-user and developers needs and requirements</a:t>
            </a:r>
          </a:p>
          <a:p>
            <a:pPr marL="457200" indent="-457200"/>
            <a:r>
              <a:rPr lang="en-US" sz="1800" dirty="0">
                <a:cs typeface="Calibri"/>
              </a:rPr>
              <a:t>Categorizing into no-brainers, big-bets, utilities and unwise</a:t>
            </a:r>
          </a:p>
          <a:p>
            <a:pPr marL="457200" indent="-457200"/>
            <a:r>
              <a:rPr lang="en-US" sz="1800" dirty="0">
                <a:cs typeface="Calibri"/>
              </a:rPr>
              <a:t>Pinning out pain points and no-brainers</a:t>
            </a:r>
          </a:p>
          <a:p>
            <a:pPr marL="457200" indent="-457200"/>
            <a:r>
              <a:rPr lang="en-US" sz="1800" dirty="0">
                <a:cs typeface="Calibri"/>
              </a:rPr>
              <a:t>Excluding Unwise </a:t>
            </a:r>
          </a:p>
          <a:p>
            <a:pPr marL="0" indent="0">
              <a:buNone/>
            </a:pPr>
            <a:endParaRPr lang="en-US" sz="1400">
              <a:cs typeface="Calibri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D0CCFBC-9929-4738-B60B-76AD56E54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79" r="6567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33348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CB943643-B1A5-44C6-8C6C-AD0E8A62E8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r="-2" b="17090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4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A337361E-5ACF-4037-B930-23D6B14F2D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6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23" name="Picture 21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78AB6-3F18-4256-94FE-E44899CF8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000000"/>
                </a:solidFill>
                <a:cs typeface="Calibri Light" panose="020F0302020204030204"/>
              </a:rPr>
              <a:t>PROTOTYPING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4744D84-558C-4F89-9C7A-C14245DDE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897421" cy="3788830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  <a:latin typeface="Sakkal Majalla"/>
                <a:cs typeface="Calibri" panose="020F0502020204030204"/>
              </a:rPr>
              <a:t>Initial prototype</a:t>
            </a:r>
            <a:endParaRPr lang="en-US" sz="3200">
              <a:solidFill>
                <a:schemeClr val="accent2"/>
              </a:solidFill>
              <a:latin typeface="Sakkal Majalla"/>
              <a:cs typeface="Calibri" panose="020F0502020204030204"/>
            </a:endParaRPr>
          </a:p>
          <a:p>
            <a:pPr algn="ctr"/>
            <a:r>
              <a:rPr lang="en-US" sz="3200" b="1" dirty="0">
                <a:solidFill>
                  <a:schemeClr val="accent2"/>
                </a:solidFill>
                <a:latin typeface="Sakkal Majalla"/>
                <a:cs typeface="Calibri" panose="020F0502020204030204"/>
              </a:rPr>
              <a:t>Heuristic Evaluation and Issues</a:t>
            </a:r>
          </a:p>
          <a:p>
            <a:pPr algn="ctr"/>
            <a:r>
              <a:rPr lang="en-US" sz="3200" b="1" dirty="0">
                <a:solidFill>
                  <a:schemeClr val="accent2"/>
                </a:solidFill>
                <a:latin typeface="Sakkal Majalla"/>
                <a:cs typeface="Calibri" panose="020F0502020204030204"/>
              </a:rPr>
              <a:t>New Prototype</a:t>
            </a:r>
          </a:p>
          <a:p>
            <a:pPr algn="ctr"/>
            <a:r>
              <a:rPr lang="en-US" sz="3200" b="1" dirty="0">
                <a:solidFill>
                  <a:schemeClr val="accent2"/>
                </a:solidFill>
                <a:latin typeface="Sakkal Majalla"/>
                <a:cs typeface="Calibri" panose="020F0502020204030204"/>
              </a:rPr>
              <a:t>Usability Testing</a:t>
            </a:r>
          </a:p>
        </p:txBody>
      </p:sp>
    </p:spTree>
    <p:extLst>
      <p:ext uri="{BB962C8B-B14F-4D97-AF65-F5344CB8AC3E}">
        <p14:creationId xmlns:p14="http://schemas.microsoft.com/office/powerpoint/2010/main" val="4131589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2DF23-B9B0-4708-9900-AD65D38F2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9" y="365125"/>
            <a:ext cx="11054861" cy="950425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INITIAL PROTOTYPE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C4DDE74-45CC-4369-9A49-398C2589B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2" y="1392178"/>
            <a:ext cx="12186136" cy="546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49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E96A8-986C-4DAE-A3CE-1DFD6D077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71" y="-5292"/>
            <a:ext cx="10515600" cy="1325563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Heuristic Evaluation and Issues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7D7069-25A3-4900-BE1F-92BBB406B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371" y="1024996"/>
            <a:ext cx="5157787" cy="82391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Sakkal Majalla"/>
                <a:cs typeface="Calibri"/>
              </a:rPr>
              <a:t>What’s wrong ?</a:t>
            </a:r>
            <a:endParaRPr lang="en-US" sz="2800">
              <a:solidFill>
                <a:schemeClr val="accent2"/>
              </a:solidFill>
              <a:latin typeface="Sakkal Majalla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D5131-2EA4-489A-BC28-3D3CAE4C5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2871" y="1848909"/>
            <a:ext cx="5157787" cy="4817004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IN" dirty="0">
                <a:cs typeface="Calibri"/>
              </a:rPr>
              <a:t>Why was location used?</a:t>
            </a:r>
            <a:endParaRPr lang="en-US" dirty="0">
              <a:cs typeface="Calibri" panose="020F0502020204030204"/>
            </a:endParaRPr>
          </a:p>
          <a:p>
            <a:pPr algn="just">
              <a:lnSpc>
                <a:spcPct val="120000"/>
              </a:lnSpc>
            </a:pPr>
            <a:r>
              <a:rPr lang="en-IN" dirty="0">
                <a:cs typeface="Calibri"/>
              </a:rPr>
              <a:t>What does maximum distance state was not clear?</a:t>
            </a:r>
            <a:endParaRPr lang="en-US" dirty="0">
              <a:cs typeface="Calibri" panose="020F0502020204030204"/>
            </a:endParaRPr>
          </a:p>
          <a:p>
            <a:pPr algn="just">
              <a:lnSpc>
                <a:spcPct val="120000"/>
              </a:lnSpc>
            </a:pPr>
            <a:r>
              <a:rPr lang="en-IN" dirty="0">
                <a:cs typeface="Calibri"/>
              </a:rPr>
              <a:t>‘+’ symbol in the home page</a:t>
            </a:r>
            <a:endParaRPr lang="en-US" dirty="0">
              <a:cs typeface="Calibri" panose="020F0502020204030204"/>
            </a:endParaRPr>
          </a:p>
          <a:p>
            <a:pPr algn="just">
              <a:lnSpc>
                <a:spcPct val="120000"/>
              </a:lnSpc>
            </a:pPr>
            <a:r>
              <a:rPr lang="en-IN" dirty="0">
                <a:cs typeface="Calibri"/>
              </a:rPr>
              <a:t>to show the most recent events or classes happening near the user irrespective of any category of the event</a:t>
            </a:r>
            <a:endParaRPr lang="en-US" dirty="0">
              <a:cs typeface="Calibri"/>
            </a:endParaRPr>
          </a:p>
          <a:p>
            <a:pPr algn="just">
              <a:lnSpc>
                <a:spcPct val="120000"/>
              </a:lnSpc>
            </a:pPr>
            <a:r>
              <a:rPr lang="en-US" dirty="0">
                <a:cs typeface="Calibri"/>
              </a:rPr>
              <a:t>Phone number should have drop-down with the extension and +1 to be set as default .</a:t>
            </a:r>
          </a:p>
          <a:p>
            <a:pPr algn="just">
              <a:lnSpc>
                <a:spcPct val="120000"/>
              </a:lnSpc>
            </a:pPr>
            <a:r>
              <a:rPr lang="en-IN" dirty="0">
                <a:cs typeface="Calibri"/>
              </a:rPr>
              <a:t>Communication with tutor was not possible</a:t>
            </a:r>
            <a:endParaRPr lang="en-US" dirty="0" err="1">
              <a:cs typeface="Calibri" panose="020F0502020204030204"/>
            </a:endParaRPr>
          </a:p>
          <a:p>
            <a:pPr algn="just">
              <a:lnSpc>
                <a:spcPct val="120000"/>
              </a:lnSpc>
            </a:pPr>
            <a:r>
              <a:rPr lang="en-IN" dirty="0">
                <a:cs typeface="Calibri"/>
              </a:rPr>
              <a:t>User was not able to</a:t>
            </a:r>
            <a:r>
              <a:rPr lang="en-IN" b="1" dirty="0">
                <a:cs typeface="Calibri"/>
              </a:rPr>
              <a:t> </a:t>
            </a:r>
            <a:r>
              <a:rPr lang="en-IN" dirty="0">
                <a:cs typeface="Calibri"/>
              </a:rPr>
              <a:t>logout from their profile.</a:t>
            </a:r>
            <a:endParaRPr lang="en-US" dirty="0">
              <a:cs typeface="Calibri"/>
            </a:endParaRPr>
          </a:p>
          <a:p>
            <a:pPr algn="just">
              <a:lnSpc>
                <a:spcPct val="120000"/>
              </a:lnSpc>
            </a:pPr>
            <a:endParaRPr lang="en-US" dirty="0">
              <a:cs typeface="Calibri"/>
            </a:endParaRPr>
          </a:p>
        </p:txBody>
      </p:sp>
      <p:pic>
        <p:nvPicPr>
          <p:cNvPr id="1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47EF32-4AF5-4A90-9BC2-BE081CA2E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473" y="764605"/>
            <a:ext cx="3380508" cy="2788920"/>
          </a:xfrm>
          <a:prstGeom prst="rect">
            <a:avLst/>
          </a:prstGeom>
        </p:spPr>
      </p:pic>
      <p:pic>
        <p:nvPicPr>
          <p:cNvPr id="14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77AC06-5F95-4CE7-BFDA-FC471136A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788" y="3549679"/>
            <a:ext cx="3361328" cy="278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39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AEBA4-2232-41D0-A6F3-2BE13F82C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40" y="193725"/>
            <a:ext cx="5877243" cy="1864825"/>
          </a:xfrm>
        </p:spPr>
        <p:txBody>
          <a:bodyPr>
            <a:normAutofit/>
          </a:bodyPr>
          <a:lstStyle/>
          <a:p>
            <a:r>
              <a:rPr lang="en-US" b="1" dirty="0">
                <a:cs typeface="Calibri Light"/>
              </a:rPr>
              <a:t>Heuristic Evaluation and Issues contd....</a:t>
            </a:r>
            <a:endParaRPr lang="en-US" dirty="0">
              <a:cs typeface="Calibri Light"/>
            </a:endParaRPr>
          </a:p>
          <a:p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280F3-58D4-46F6-BCBA-D7D3829D0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93" y="1856987"/>
            <a:ext cx="6228942" cy="48881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Sakkal Majalla"/>
                <a:cs typeface="Calibri"/>
              </a:rPr>
              <a:t>How to make it better ?</a:t>
            </a:r>
            <a:endParaRPr lang="en-IN" sz="2400" dirty="0">
              <a:solidFill>
                <a:schemeClr val="accent2"/>
              </a:solidFill>
              <a:latin typeface="Sakkal Majalla"/>
              <a:cs typeface="Calibri"/>
            </a:endParaRPr>
          </a:p>
          <a:p>
            <a:endParaRPr lang="en-IN" sz="16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IN" sz="2000" dirty="0">
                <a:cs typeface="Calibri"/>
              </a:rPr>
              <a:t>Give a description of why the location is used </a:t>
            </a:r>
            <a:endParaRPr lang="en-US" sz="200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IN" sz="2000" dirty="0">
                <a:cs typeface="Calibri"/>
              </a:rPr>
              <a:t>Replace maximum distance by range of tutor/student</a:t>
            </a:r>
          </a:p>
          <a:p>
            <a:pPr>
              <a:lnSpc>
                <a:spcPct val="100000"/>
              </a:lnSpc>
            </a:pPr>
            <a:r>
              <a:rPr lang="en-IN" sz="2000" dirty="0">
                <a:cs typeface="Calibri"/>
              </a:rPr>
              <a:t> Remove the ‘+’ button and add new button of ’Create request’</a:t>
            </a:r>
          </a:p>
          <a:p>
            <a:pPr>
              <a:lnSpc>
                <a:spcPct val="100000"/>
              </a:lnSpc>
            </a:pPr>
            <a:r>
              <a:rPr lang="en-IN" sz="2000" dirty="0">
                <a:cs typeface="Calibri"/>
              </a:rPr>
              <a:t>Show all the events happening nearby the user and then user can navigate through different categories of their choices</a:t>
            </a:r>
          </a:p>
          <a:p>
            <a:pPr>
              <a:lnSpc>
                <a:spcPct val="100000"/>
              </a:lnSpc>
            </a:pPr>
            <a:r>
              <a:rPr lang="en-IN" sz="2000" dirty="0">
                <a:cs typeface="Calibri"/>
              </a:rPr>
              <a:t>Add a drop-down country code list for phone number with default country code as +1 for </a:t>
            </a:r>
            <a:r>
              <a:rPr lang="en-IN" sz="2000" err="1">
                <a:cs typeface="Calibri"/>
              </a:rPr>
              <a:t>canada</a:t>
            </a:r>
            <a:endParaRPr lang="en-IN" sz="200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IN" sz="2000" dirty="0">
                <a:cs typeface="Calibri"/>
              </a:rPr>
              <a:t>Chat option to be made available to contact the Sensei</a:t>
            </a:r>
          </a:p>
          <a:p>
            <a:pPr>
              <a:lnSpc>
                <a:spcPct val="100000"/>
              </a:lnSpc>
            </a:pPr>
            <a:r>
              <a:rPr lang="en-IN" sz="2000" dirty="0">
                <a:cs typeface="Calibri"/>
              </a:rPr>
              <a:t>Add a logout button.</a:t>
            </a:r>
          </a:p>
          <a:p>
            <a:endParaRPr lang="en-IN" sz="1600" dirty="0">
              <a:cs typeface="Calibri"/>
            </a:endParaRPr>
          </a:p>
          <a:p>
            <a:endParaRPr lang="en-US" sz="1600" dirty="0">
              <a:cs typeface="Calibri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A picture containing text, queen&#10;&#10;Description generated with very high confidence">
            <a:extLst>
              <a:ext uri="{FF2B5EF4-FFF2-40B4-BE49-F238E27FC236}">
                <a16:creationId xmlns:a16="http://schemas.microsoft.com/office/drawing/2014/main" id="{5CE51A1A-2037-47E1-BFE6-944C21677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18" r="18608" b="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2356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D547-C92F-45A7-9860-1FB3A645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7" y="48602"/>
            <a:ext cx="11054861" cy="950425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NEW PROTOTYPE</a:t>
            </a:r>
            <a:endParaRPr lang="en-US" b="1">
              <a:cs typeface="Calibri Ligh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C961343-06A5-47C4-A61A-A50ECE587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477" y="958119"/>
            <a:ext cx="11054861" cy="589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53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DFDB5-89C5-4E6E-94D4-E47FCA661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" y="83771"/>
            <a:ext cx="11172092" cy="1020763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NEW PROTOTYPE </a:t>
            </a:r>
            <a:r>
              <a:rPr lang="en-US" sz="2400" b="1" dirty="0">
                <a:cs typeface="Calibri Light"/>
              </a:rPr>
              <a:t>contd...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CDBF024-25A4-4F6F-A8DB-AAE1BD419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639" y="934672"/>
            <a:ext cx="10972800" cy="601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58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12CAF-A1DA-478B-AA31-0014033A0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9" y="99940"/>
            <a:ext cx="5314536" cy="1137994"/>
          </a:xfrm>
        </p:spPr>
        <p:txBody>
          <a:bodyPr>
            <a:normAutofit/>
          </a:bodyPr>
          <a:lstStyle/>
          <a:p>
            <a:r>
              <a:rPr lang="en-US" b="1" dirty="0">
                <a:cs typeface="Calibri Light"/>
              </a:rPr>
              <a:t>USABILITY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6A84F-75DF-4399-B9F7-2A4C5A34E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31" y="1024649"/>
            <a:ext cx="6182050" cy="5732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Sakkal Majalla"/>
                <a:cs typeface="Calibri"/>
              </a:rPr>
              <a:t>Equipment used</a:t>
            </a:r>
          </a:p>
          <a:p>
            <a:pPr marL="457200" indent="-457200"/>
            <a:r>
              <a:rPr lang="en-US" sz="2000" dirty="0">
                <a:cs typeface="Calibri"/>
              </a:rPr>
              <a:t>Mobile phone</a:t>
            </a:r>
          </a:p>
          <a:p>
            <a:pPr marL="457200" indent="-457200"/>
            <a:r>
              <a:rPr lang="en-US" sz="2000" dirty="0">
                <a:cs typeface="Calibri"/>
              </a:rPr>
              <a:t>Laptop</a:t>
            </a:r>
          </a:p>
          <a:p>
            <a:pPr marL="457200" indent="-457200"/>
            <a:r>
              <a:rPr lang="en-US" sz="2000" dirty="0">
                <a:cs typeface="Calibri"/>
              </a:rPr>
              <a:t>Notebook</a:t>
            </a:r>
          </a:p>
          <a:p>
            <a:pPr marL="457200" indent="-457200"/>
            <a:r>
              <a:rPr lang="en-US" sz="2000" dirty="0">
                <a:cs typeface="Calibri"/>
              </a:rPr>
              <a:t>Pen</a:t>
            </a: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Sakkal Majalla"/>
                <a:cs typeface="Calibri"/>
              </a:rPr>
              <a:t>Methods</a:t>
            </a:r>
          </a:p>
          <a:p>
            <a:pPr marL="457200" indent="-457200"/>
            <a:r>
              <a:rPr lang="en-US" sz="2000" dirty="0">
                <a:cs typeface="Calibri"/>
              </a:rPr>
              <a:t>Task segregation</a:t>
            </a:r>
          </a:p>
          <a:p>
            <a:pPr marL="457200" indent="-457200"/>
            <a:r>
              <a:rPr lang="en-US" sz="2000" dirty="0">
                <a:cs typeface="Calibri"/>
              </a:rPr>
              <a:t>Observation</a:t>
            </a:r>
          </a:p>
          <a:p>
            <a:pPr marL="457200" indent="-457200"/>
            <a:r>
              <a:rPr lang="en-US" sz="2000" dirty="0">
                <a:cs typeface="Calibri"/>
              </a:rPr>
              <a:t>Time calculation</a:t>
            </a:r>
          </a:p>
          <a:p>
            <a:pPr marL="457200" indent="-457200"/>
            <a:endParaRPr lang="en-US" sz="2000" dirty="0">
              <a:cs typeface="Calibri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Sakkal Majalla"/>
                <a:cs typeface="Calibri"/>
              </a:rPr>
              <a:t>OBSERVATION:</a:t>
            </a:r>
          </a:p>
          <a:p>
            <a:pPr marL="0" indent="0">
              <a:buNone/>
            </a:pPr>
            <a:r>
              <a:rPr lang="en-US" sz="2000" b="1" dirty="0">
                <a:latin typeface="Sakkal Majalla"/>
                <a:cs typeface="Calibri"/>
              </a:rPr>
              <a:t>The final prototype was easier  to use, the users quickly understood the flow if app and took minimum time  to explore the features. </a:t>
            </a:r>
          </a:p>
          <a:p>
            <a:pPr marL="0" indent="0">
              <a:buNone/>
            </a:pPr>
            <a:endParaRPr lang="en-US" sz="2000" dirty="0">
              <a:cs typeface="Calibri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picture containing toy, LEGO&#10;&#10;Description generated with very high confidence">
            <a:extLst>
              <a:ext uri="{FF2B5EF4-FFF2-40B4-BE49-F238E27FC236}">
                <a16:creationId xmlns:a16="http://schemas.microsoft.com/office/drawing/2014/main" id="{58B97A1D-AAB5-434A-B17F-4FB91F8C3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56" r="9" b="9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5960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C5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D23BA-FEE1-4C7E-8A82-4E8582E91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rgbClr val="FFFFFF"/>
                </a:solidFill>
                <a:cs typeface="Calibri Light"/>
              </a:rPr>
              <a:t>LEARNINGS AND FINDINGS</a:t>
            </a:r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18C99DC3-E988-421E-8C4E-BEB4D923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8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5245D-2905-47E8-B9CA-45357C7D9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5227" y="319849"/>
            <a:ext cx="4292246" cy="6223961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en-US" sz="2400" dirty="0">
              <a:solidFill>
                <a:srgbClr val="FFFFFF"/>
              </a:solidFill>
              <a:latin typeface="Sakkal Majalla"/>
              <a:cs typeface="Calibri" panose="020F0502020204030204"/>
            </a:endParaRPr>
          </a:p>
          <a:p>
            <a:endParaRPr lang="en-US" sz="2400" dirty="0">
              <a:solidFill>
                <a:srgbClr val="FFFFFF"/>
              </a:solidFill>
              <a:latin typeface="Sakkal Majalla"/>
              <a:cs typeface="Calibri" panose="020F0502020204030204"/>
            </a:endParaRPr>
          </a:p>
          <a:p>
            <a:endParaRPr lang="en-US" sz="2400" dirty="0">
              <a:solidFill>
                <a:srgbClr val="FFFFFF"/>
              </a:solidFill>
              <a:latin typeface="Sakkal Majalla"/>
              <a:cs typeface="Calibri" panose="020F0502020204030204"/>
            </a:endParaRPr>
          </a:p>
          <a:p>
            <a:r>
              <a:rPr lang="en-US" sz="2400" dirty="0">
                <a:solidFill>
                  <a:srgbClr val="FFFFFF"/>
                </a:solidFill>
                <a:latin typeface="Sakkal Majalla"/>
                <a:cs typeface="Calibri" panose="020F0502020204030204"/>
              </a:rPr>
              <a:t>Technology plays vital role to initiate communication  between people from various perspectives</a:t>
            </a:r>
            <a:endParaRPr lang="en-US" sz="2400">
              <a:cs typeface="Calibri"/>
            </a:endParaRPr>
          </a:p>
          <a:p>
            <a:r>
              <a:rPr lang="en-US" sz="2400" dirty="0">
                <a:solidFill>
                  <a:schemeClr val="accent2"/>
                </a:solidFill>
                <a:latin typeface="Sakkal Majalla"/>
                <a:cs typeface="Calibri" panose="020F0502020204030204"/>
              </a:rPr>
              <a:t>There are numerous ways of using technology to do so.</a:t>
            </a:r>
          </a:p>
          <a:p>
            <a:r>
              <a:rPr lang="en-US" sz="2400" dirty="0">
                <a:solidFill>
                  <a:srgbClr val="FFFFFF"/>
                </a:solidFill>
                <a:latin typeface="Sakkal Majalla"/>
                <a:cs typeface="Calibri" panose="020F0502020204030204"/>
              </a:rPr>
              <a:t>Designing involves solving any existing problem with innovative ideas.</a:t>
            </a:r>
          </a:p>
          <a:p>
            <a:r>
              <a:rPr lang="en-US" sz="2400" dirty="0">
                <a:solidFill>
                  <a:srgbClr val="FFFFFF"/>
                </a:solidFill>
                <a:latin typeface="Sakkal Majalla"/>
                <a:cs typeface="Calibri" panose="020F0502020204030204"/>
              </a:rPr>
              <a:t>While designing any such platform</a:t>
            </a:r>
          </a:p>
          <a:p>
            <a:pPr lvl="1"/>
            <a:r>
              <a:rPr lang="en-US" dirty="0">
                <a:solidFill>
                  <a:schemeClr val="accent2"/>
                </a:solidFill>
                <a:latin typeface="Sakkal Majalla"/>
                <a:cs typeface="Calibri" panose="020F0502020204030204"/>
              </a:rPr>
              <a:t>One must gather data and requirements of users.</a:t>
            </a:r>
          </a:p>
          <a:p>
            <a:pPr lvl="1"/>
            <a:r>
              <a:rPr lang="en-US" dirty="0">
                <a:solidFill>
                  <a:schemeClr val="accent2"/>
                </a:solidFill>
                <a:latin typeface="Sakkal Majalla"/>
                <a:cs typeface="Calibri" panose="020F0502020204030204"/>
              </a:rPr>
              <a:t>One must think from user-end's perspective first</a:t>
            </a:r>
          </a:p>
          <a:p>
            <a:pPr lvl="1"/>
            <a:r>
              <a:rPr lang="en-US" dirty="0">
                <a:solidFill>
                  <a:schemeClr val="accent2"/>
                </a:solidFill>
                <a:latin typeface="Sakkal Majalla"/>
                <a:cs typeface="Calibri" panose="020F0502020204030204"/>
              </a:rPr>
              <a:t>One must intersect the needs of users with what designers and developers can give.</a:t>
            </a:r>
          </a:p>
          <a:p>
            <a:pPr indent="-457200"/>
            <a:r>
              <a:rPr lang="en-US" sz="2400" dirty="0">
                <a:solidFill>
                  <a:srgbClr val="FFFFFF"/>
                </a:solidFill>
                <a:latin typeface="Sakkal Majalla"/>
                <a:cs typeface="Calibri" panose="020F0502020204030204"/>
              </a:rPr>
              <a:t>Team work always leads to solutions and findings.</a:t>
            </a:r>
          </a:p>
          <a:p>
            <a:pPr lvl="1"/>
            <a:endParaRPr lang="en-US" dirty="0">
              <a:solidFill>
                <a:srgbClr val="FFFFFF"/>
              </a:solidFill>
              <a:latin typeface="Sakkal Majalla"/>
              <a:cs typeface="Calibri" panose="020F0502020204030204"/>
            </a:endParaRPr>
          </a:p>
          <a:p>
            <a:endParaRPr lang="en-US" sz="2400" dirty="0">
              <a:solidFill>
                <a:srgbClr val="FFFFFF"/>
              </a:solidFill>
              <a:latin typeface="Sakkal Majalla"/>
              <a:cs typeface="Calibri" panose="020F0502020204030204"/>
            </a:endParaRPr>
          </a:p>
          <a:p>
            <a:endParaRPr lang="en-US" sz="2400" dirty="0">
              <a:solidFill>
                <a:srgbClr val="FFFFFF"/>
              </a:solidFill>
              <a:latin typeface="Sakkal Majalla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69458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inal Video 1">
            <a:hlinkClick r:id="" action="ppaction://media"/>
            <a:extLst>
              <a:ext uri="{FF2B5EF4-FFF2-40B4-BE49-F238E27FC236}">
                <a16:creationId xmlns:a16="http://schemas.microsoft.com/office/drawing/2014/main" id="{31491F8C-B14D-4736-9DAC-36081CC04A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2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1C08066-594F-467F-BC7C-0428292D87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4769" b="10962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50E1202-E632-46A5-B823-98C295C6E9F0}"/>
              </a:ext>
            </a:extLst>
          </p:cNvPr>
          <p:cNvSpPr/>
          <p:nvPr/>
        </p:nvSpPr>
        <p:spPr>
          <a:xfrm>
            <a:off x="209195" y="213692"/>
            <a:ext cx="5427783" cy="626012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681FC-BCE4-4E69-AA83-A89FF48E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413" y="413263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cs typeface="Calibri Light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C15A8-9ABA-4615-81D3-6E7B3B377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6153" y="2359361"/>
            <a:ext cx="3983421" cy="3072427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</a:pPr>
            <a:endParaRPr lang="en-US" sz="2400" b="1" dirty="0">
              <a:solidFill>
                <a:schemeClr val="bg1"/>
              </a:solidFill>
              <a:latin typeface="Sakkal Majalla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Sakkal Majalla"/>
                <a:cs typeface="Calibri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Sakkal Majalla"/>
                <a:cs typeface="Calibri"/>
              </a:rPr>
              <a:t>PROBLEM STATEMENT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Sakkal Majalla"/>
                <a:cs typeface="Calibri"/>
              </a:rPr>
              <a:t>SOCIAL ANALYSIS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Sakkal Majalla"/>
                <a:cs typeface="Calibri"/>
              </a:rPr>
              <a:t>METHODOLOGY- Design Thinking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Sakkal Majalla"/>
                <a:cs typeface="Calibri"/>
              </a:rPr>
              <a:t>PROTOTYPING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Sakkal Majalla"/>
                <a:cs typeface="Calibri"/>
              </a:rPr>
              <a:t>DEMONSTARTION</a:t>
            </a:r>
            <a:br>
              <a:rPr lang="en-US" sz="2400" b="1" dirty="0">
                <a:latin typeface="Sakkal Majalla"/>
                <a:cs typeface="Calibri"/>
              </a:rPr>
            </a:br>
            <a:endParaRPr lang="en-US" sz="2400" b="1" dirty="0">
              <a:solidFill>
                <a:schemeClr val="bg1"/>
              </a:solidFill>
              <a:latin typeface="Sakkal Majalla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bg1"/>
              </a:solidFill>
              <a:latin typeface="Sakkal Majall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1252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B557B-8FC6-4013-9BA9-E4E30357F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522" y="1176155"/>
            <a:ext cx="6105194" cy="2031055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accent2"/>
                </a:solidFill>
                <a:latin typeface="Sakkal Majalla"/>
                <a:cs typeface="Calibri Light"/>
              </a:rPr>
              <a:t>THANK YOU </a:t>
            </a:r>
            <a:endParaRPr lang="en-US" sz="6600" b="1">
              <a:solidFill>
                <a:schemeClr val="accent2"/>
              </a:solidFill>
              <a:latin typeface="Sakkal Majalla"/>
              <a:cs typeface="Sakkal Majall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9165D5-71C3-461D-9072-453B455ED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Sakkal Majalla"/>
                <a:cs typeface="Calibri"/>
              </a:rPr>
              <a:t>Any Queries? </a:t>
            </a:r>
            <a:endParaRPr lang="en-US" sz="3200" b="1" dirty="0">
              <a:solidFill>
                <a:srgbClr val="FFFFFF"/>
              </a:solidFill>
              <a:latin typeface="Sakkal Majalla"/>
            </a:endParaRPr>
          </a:p>
        </p:txBody>
      </p:sp>
    </p:spTree>
    <p:extLst>
      <p:ext uri="{BB962C8B-B14F-4D97-AF65-F5344CB8AC3E}">
        <p14:creationId xmlns:p14="http://schemas.microsoft.com/office/powerpoint/2010/main" val="3088630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875F9-91D0-45B2-929E-D084AA03E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53" y="53817"/>
            <a:ext cx="5314536" cy="1091102"/>
          </a:xfrm>
        </p:spPr>
        <p:txBody>
          <a:bodyPr>
            <a:normAutofit/>
          </a:bodyPr>
          <a:lstStyle/>
          <a:p>
            <a:r>
              <a:rPr lang="en-US" b="1" dirty="0">
                <a:cs typeface="Calibri Light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F1E07-3809-4394-9163-BAA751F7A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900" y="1011772"/>
            <a:ext cx="5868026" cy="580009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accent2"/>
                </a:solidFill>
                <a:latin typeface="Sakkal Majalla"/>
                <a:cs typeface="Calibri"/>
              </a:rPr>
              <a:t>The idea of the project:</a:t>
            </a:r>
            <a:endParaRPr lang="en-US" sz="2400">
              <a:solidFill>
                <a:schemeClr val="accent2"/>
              </a:solidFill>
              <a:latin typeface="Sakkal Majalla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chemeClr val="accent2"/>
              </a:solidFill>
              <a:latin typeface="Sakkal Majalla"/>
              <a:cs typeface="Calibri" panose="020F0502020204030204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Sakkal Majalla"/>
                <a:cs typeface="Calibri" panose="020F0502020204030204"/>
              </a:rPr>
              <a:t>Why a Skill development application?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latin typeface="Calibri"/>
                <a:cs typeface="Calibri" panose="020F0502020204030204"/>
              </a:rPr>
              <a:t>People want to learn many things but cannot do it due to many constraints (I.e. time, money, age, society) .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latin typeface="Calibri"/>
                <a:cs typeface="Calibri" panose="020F0502020204030204"/>
              </a:rPr>
              <a:t>People want to share their talent but lack platform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latin typeface="Calibri"/>
                <a:cs typeface="Calibri" panose="020F0502020204030204"/>
              </a:rPr>
              <a:t>People need more communities with common interest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latin typeface="Calibri"/>
                <a:cs typeface="Calibri" panose="020F0502020204030204"/>
              </a:rPr>
              <a:t>To strengthen communication of like-minded people</a:t>
            </a:r>
          </a:p>
          <a:p>
            <a:pPr lvl="1">
              <a:lnSpc>
                <a:spcPct val="100000"/>
              </a:lnSpc>
            </a:pPr>
            <a:endParaRPr lang="en-US" sz="2000" dirty="0">
              <a:cs typeface="Calibri" panose="020F0502020204030204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Sakkal Majalla"/>
                <a:cs typeface="Calibri" panose="020F0502020204030204"/>
              </a:rPr>
              <a:t>Why </a:t>
            </a:r>
            <a:r>
              <a:rPr lang="en-US" b="1" dirty="0" err="1">
                <a:solidFill>
                  <a:schemeClr val="accent2"/>
                </a:solidFill>
                <a:latin typeface="Sakkal Majalla"/>
                <a:cs typeface="Calibri" panose="020F0502020204030204"/>
              </a:rPr>
              <a:t>TeachMeSensei</a:t>
            </a:r>
            <a:r>
              <a:rPr lang="en-US" b="1" dirty="0">
                <a:solidFill>
                  <a:schemeClr val="accent2"/>
                </a:solidFill>
                <a:latin typeface="Sakkal Majalla"/>
                <a:cs typeface="Calibri" panose="020F0502020204030204"/>
              </a:rPr>
              <a:t>?</a:t>
            </a:r>
            <a:endParaRPr lang="en-US" dirty="0">
              <a:solidFill>
                <a:schemeClr val="accent2"/>
              </a:solidFill>
              <a:latin typeface="Sakkal Majalla"/>
              <a:cs typeface="Calibri" panose="020F0502020204030204"/>
            </a:endParaRPr>
          </a:p>
          <a:p>
            <a:pPr lvl="1">
              <a:lnSpc>
                <a:spcPct val="100000"/>
              </a:lnSpc>
            </a:pPr>
            <a:r>
              <a:rPr lang="en-US" sz="1800" dirty="0">
                <a:cs typeface="Calibri" panose="020F0502020204030204"/>
              </a:rPr>
              <a:t>Idea to build teaching and learning-platform.</a:t>
            </a:r>
            <a:endParaRPr lang="en-US" sz="1800" b="1">
              <a:cs typeface="Calibri" panose="020F0502020204030204"/>
            </a:endParaRPr>
          </a:p>
          <a:p>
            <a:pPr lvl="1">
              <a:lnSpc>
                <a:spcPct val="100000"/>
              </a:lnSpc>
            </a:pPr>
            <a:r>
              <a:rPr lang="en-US" sz="1800" dirty="0">
                <a:cs typeface="Calibri"/>
              </a:rPr>
              <a:t>Sensei means Teacher in Japanese and is a widely recognized term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cs typeface="Calibri"/>
              </a:rPr>
              <a:t>The name suits the idea</a:t>
            </a:r>
          </a:p>
          <a:p>
            <a:pPr lvl="1">
              <a:lnSpc>
                <a:spcPct val="100000"/>
              </a:lnSpc>
            </a:pPr>
            <a:endParaRPr lang="en-US" sz="2000" dirty="0">
              <a:cs typeface="Calibri"/>
            </a:endParaRPr>
          </a:p>
          <a:p>
            <a:pPr lvl="1">
              <a:lnSpc>
                <a:spcPct val="100000"/>
              </a:lnSpc>
            </a:pPr>
            <a:endParaRPr lang="en-US" sz="2000" dirty="0">
              <a:cs typeface="Calibri"/>
            </a:endParaRPr>
          </a:p>
          <a:p>
            <a:pPr lvl="1">
              <a:lnSpc>
                <a:spcPct val="100000"/>
              </a:lnSpc>
            </a:pPr>
            <a:endParaRPr lang="en-US" sz="2000" dirty="0">
              <a:cs typeface="Calibri"/>
            </a:endParaRPr>
          </a:p>
          <a:p>
            <a:pPr lvl="1">
              <a:lnSpc>
                <a:spcPct val="100000"/>
              </a:lnSpc>
            </a:pPr>
            <a:endParaRPr lang="en-US" sz="2000" b="1" dirty="0">
              <a:cs typeface="Calibri" panose="020F0502020204030204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cs typeface="Calibri" panose="020F0502020204030204"/>
            </a:endParaRPr>
          </a:p>
        </p:txBody>
      </p:sp>
      <p:pic>
        <p:nvPicPr>
          <p:cNvPr id="4" name="Picture 4" descr="A picture containing person, cellphone, phone&#10;&#10;Description generated with very high confidence">
            <a:extLst>
              <a:ext uri="{FF2B5EF4-FFF2-40B4-BE49-F238E27FC236}">
                <a16:creationId xmlns:a16="http://schemas.microsoft.com/office/drawing/2014/main" id="{CF14EC74-24BB-40BA-BBBE-5AF800D83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77" r="17097" b="-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3327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E82E-8366-48DA-B318-B112AB27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09" y="212400"/>
            <a:ext cx="10515600" cy="786302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PROBLEM STATEMENTS</a:t>
            </a:r>
            <a:endParaRPr lang="en-US" b="1">
              <a:cs typeface="Calibri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214670-196B-443C-B74D-83BDA6EC0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547" y="1164208"/>
            <a:ext cx="5157787" cy="82391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Sakkal Majalla"/>
                <a:cs typeface="Calibri"/>
              </a:rPr>
              <a:t>Existing applications</a:t>
            </a:r>
            <a:endParaRPr lang="en-US" sz="2800">
              <a:solidFill>
                <a:schemeClr val="accent2"/>
              </a:solidFill>
              <a:latin typeface="Sakkal Majalla"/>
              <a:cs typeface="Sakkal Majall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FD30F-02A9-4974-AE01-CFF4D9C4B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4312" y="2141661"/>
            <a:ext cx="3985479" cy="40480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cs typeface="Calibri"/>
              </a:rPr>
              <a:t>Meetup</a:t>
            </a:r>
            <a:endParaRPr lang="en-US">
              <a:cs typeface="Calibri"/>
            </a:endParaRPr>
          </a:p>
          <a:p>
            <a:pPr marL="457200" indent="-457200">
              <a:lnSpc>
                <a:spcPct val="100000"/>
              </a:lnSpc>
            </a:pPr>
            <a:r>
              <a:rPr lang="en-US" sz="1800" dirty="0">
                <a:cs typeface="Calibri"/>
              </a:rPr>
              <a:t>Social networking application</a:t>
            </a:r>
          </a:p>
          <a:p>
            <a:pPr marL="457200" indent="-457200">
              <a:lnSpc>
                <a:spcPct val="100000"/>
              </a:lnSpc>
            </a:pPr>
            <a:r>
              <a:rPr lang="en-US" sz="1800" dirty="0">
                <a:cs typeface="Calibri"/>
              </a:rPr>
              <a:t>Works on the basis of user's interest</a:t>
            </a:r>
          </a:p>
          <a:p>
            <a:pPr marL="457200" indent="-457200">
              <a:lnSpc>
                <a:spcPct val="100000"/>
              </a:lnSpc>
            </a:pPr>
            <a:r>
              <a:rPr lang="en-US" sz="1800" dirty="0">
                <a:cs typeface="Calibri"/>
              </a:rPr>
              <a:t>Arrange large events </a:t>
            </a:r>
          </a:p>
          <a:p>
            <a:pPr marL="457200" indent="-457200">
              <a:lnSpc>
                <a:spcPct val="100000"/>
              </a:lnSpc>
            </a:pPr>
            <a:r>
              <a:rPr lang="en-US" sz="1800" dirty="0">
                <a:cs typeface="Calibri"/>
              </a:rPr>
              <a:t>Send out ads</a:t>
            </a:r>
          </a:p>
          <a:p>
            <a:pPr marL="457200" indent="-457200"/>
            <a:endParaRPr lang="en-US" sz="1800" b="1" dirty="0"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cs typeface="Calibri"/>
              </a:rPr>
              <a:t>The Coast </a:t>
            </a:r>
          </a:p>
          <a:p>
            <a:pPr marL="457200" indent="-457200">
              <a:lnSpc>
                <a:spcPct val="100000"/>
              </a:lnSpc>
            </a:pPr>
            <a:r>
              <a:rPr lang="en-US" sz="1800" dirty="0">
                <a:cs typeface="Calibri"/>
              </a:rPr>
              <a:t>Web based Portal</a:t>
            </a:r>
          </a:p>
          <a:p>
            <a:pPr marL="457200" indent="-457200">
              <a:lnSpc>
                <a:spcPct val="100000"/>
              </a:lnSpc>
            </a:pPr>
            <a:r>
              <a:rPr lang="en-US" sz="1800" dirty="0">
                <a:cs typeface="Calibri"/>
              </a:rPr>
              <a:t>Information on upcoming events 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645716-13B5-41EF-9B6E-13F61934F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58375" y="1166487"/>
            <a:ext cx="4828728" cy="821632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Sakkal Majalla"/>
                <a:cs typeface="Calibri"/>
              </a:rPr>
              <a:t>Why choose </a:t>
            </a:r>
            <a:r>
              <a:rPr lang="en-US" dirty="0" err="1">
                <a:solidFill>
                  <a:schemeClr val="accent2"/>
                </a:solidFill>
                <a:latin typeface="Sakkal Majalla"/>
                <a:cs typeface="Calibri"/>
              </a:rPr>
              <a:t>TeachMeSensei</a:t>
            </a:r>
            <a:r>
              <a:rPr lang="en-US" dirty="0">
                <a:solidFill>
                  <a:schemeClr val="accent2"/>
                </a:solidFill>
                <a:latin typeface="Sakkal Majalla"/>
                <a:cs typeface="Calibri"/>
              </a:rPr>
              <a:t> Over them?</a:t>
            </a:r>
            <a:endParaRPr lang="en-US">
              <a:solidFill>
                <a:schemeClr val="accent2"/>
              </a:solidFill>
              <a:latin typeface="Sakkal Majalla"/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6D95B5-6B07-4FA9-9671-3889E9B57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80384" y="2282337"/>
            <a:ext cx="4725987" cy="429418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800" dirty="0">
                <a:cs typeface="Calibri"/>
              </a:rPr>
              <a:t>Allows small-scale workshops (I.e. even one-on-one if necessary)</a:t>
            </a:r>
            <a:endParaRPr lang="en-US">
              <a:cs typeface="Calibri" panose="020F0502020204030204"/>
            </a:endParaRPr>
          </a:p>
          <a:p>
            <a:pPr>
              <a:lnSpc>
                <a:spcPct val="120000"/>
              </a:lnSpc>
            </a:pPr>
            <a:r>
              <a:rPr lang="en-US" sz="1800" dirty="0">
                <a:cs typeface="Calibri"/>
              </a:rPr>
              <a:t>Allows the involvement of skilled users without professional experience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cs typeface="Calibri"/>
              </a:rPr>
              <a:t>Timing and Scheduling benefit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cs typeface="Calibri"/>
              </a:rPr>
              <a:t>Near-by location access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cs typeface="Calibri"/>
              </a:rPr>
              <a:t>Beneficial for skilled students and homemakers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cs typeface="Calibri"/>
              </a:rPr>
              <a:t>Allows members to request for an event unlike in Meetup.</a:t>
            </a:r>
          </a:p>
          <a:p>
            <a:endParaRPr lang="en-US" sz="1800" dirty="0">
              <a:cs typeface="Calibri"/>
            </a:endParaRPr>
          </a:p>
          <a:p>
            <a:endParaRPr lang="en-US" sz="1800" dirty="0">
              <a:cs typeface="Calibri"/>
            </a:endParaRPr>
          </a:p>
          <a:p>
            <a:endParaRPr lang="en-US" sz="1800" dirty="0">
              <a:cs typeface="Calibri"/>
            </a:endParaRPr>
          </a:p>
        </p:txBody>
      </p:sp>
      <p:pic>
        <p:nvPicPr>
          <p:cNvPr id="13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3569979-7B75-43C5-A137-6527EA157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168" y="2807676"/>
            <a:ext cx="1395047" cy="1395047"/>
          </a:xfrm>
          <a:prstGeom prst="rect">
            <a:avLst/>
          </a:prstGeom>
        </p:spPr>
      </p:pic>
      <p:pic>
        <p:nvPicPr>
          <p:cNvPr id="16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B14D3DD-B26E-4853-90D3-8D13B6659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343" y="2642429"/>
            <a:ext cx="1436095" cy="15519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540AF3-E0EE-42D8-8562-A39BF8E5E6E2}"/>
              </a:ext>
            </a:extLst>
          </p:cNvPr>
          <p:cNvSpPr txBox="1"/>
          <p:nvPr/>
        </p:nvSpPr>
        <p:spPr>
          <a:xfrm>
            <a:off x="5310553" y="3317630"/>
            <a:ext cx="49237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8442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6A1A6-334C-4F39-8BB5-0CBEF312C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863" y="205448"/>
            <a:ext cx="5314536" cy="1325563"/>
          </a:xfrm>
        </p:spPr>
        <p:txBody>
          <a:bodyPr>
            <a:normAutofit/>
          </a:bodyPr>
          <a:lstStyle/>
          <a:p>
            <a:r>
              <a:rPr lang="en-US" b="1" dirty="0">
                <a:cs typeface="Calibri Light"/>
              </a:rPr>
              <a:t>SOCIAL ANALYSIS 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E192A13D-8138-43A1-8811-26F00C345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477" y="1306004"/>
            <a:ext cx="5982758" cy="54860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Sakkal Majalla"/>
                <a:cs typeface="Calibri" panose="020F0502020204030204"/>
              </a:rPr>
              <a:t>Preparation of Questionnaires (use of Google forms)</a:t>
            </a:r>
          </a:p>
          <a:p>
            <a:r>
              <a:rPr lang="en-US" sz="1800" dirty="0">
                <a:cs typeface="Calibri" panose="020F0502020204030204"/>
              </a:rPr>
              <a:t>Taking consent</a:t>
            </a:r>
          </a:p>
          <a:p>
            <a:r>
              <a:rPr lang="en-US" sz="1800" dirty="0">
                <a:cs typeface="Calibri" panose="020F0502020204030204"/>
              </a:rPr>
              <a:t>Goal oriented questions</a:t>
            </a:r>
            <a:endParaRPr lang="en-US" dirty="0"/>
          </a:p>
          <a:p>
            <a:r>
              <a:rPr lang="en-US" sz="1800" dirty="0">
                <a:cs typeface="Calibri" panose="020F0502020204030204"/>
              </a:rPr>
              <a:t>Non-personal questions</a:t>
            </a:r>
          </a:p>
          <a:p>
            <a:r>
              <a:rPr lang="en-US" sz="1800" dirty="0">
                <a:cs typeface="Calibri" panose="020F0502020204030204"/>
              </a:rPr>
              <a:t>Multiple choice questions</a:t>
            </a:r>
          </a:p>
          <a:p>
            <a:endParaRPr lang="en-US" sz="2000" dirty="0">
              <a:latin typeface="Sakkal Majalla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Sakkal Majalla"/>
                <a:cs typeface="Calibri" panose="020F0502020204030204"/>
              </a:rPr>
              <a:t>Walk through the Ethics board</a:t>
            </a:r>
          </a:p>
          <a:p>
            <a:pPr marL="342900" indent="-342900"/>
            <a:r>
              <a:rPr lang="en-US" sz="1800" dirty="0">
                <a:cs typeface="Calibri" panose="020F0502020204030204"/>
              </a:rPr>
              <a:t>Made sure all participants do not fall under any kind of restrictive groups</a:t>
            </a:r>
            <a:endParaRPr lang="en-US" sz="1800" dirty="0">
              <a:solidFill>
                <a:srgbClr val="FFFFFF"/>
              </a:solidFill>
              <a:cs typeface="Calibri" panose="020F0502020204030204"/>
            </a:endParaRPr>
          </a:p>
          <a:p>
            <a:pPr marL="342900" indent="-342900"/>
            <a:r>
              <a:rPr lang="en-US" sz="1800" dirty="0">
                <a:solidFill>
                  <a:srgbClr val="FFFFFF"/>
                </a:solidFill>
                <a:cs typeface="Calibri" panose="020F0502020204030204"/>
              </a:rPr>
              <a:t>Take consent from ethics board</a:t>
            </a:r>
          </a:p>
          <a:p>
            <a:pPr marL="342900" indent="-342900"/>
            <a:endParaRPr lang="en-US" sz="2000" b="1" dirty="0">
              <a:solidFill>
                <a:srgbClr val="FFFFFF"/>
              </a:solidFill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Sakkal Majalla"/>
                <a:cs typeface="Calibri" panose="020F0502020204030204"/>
              </a:rPr>
              <a:t>Survey and Research</a:t>
            </a:r>
          </a:p>
          <a:p>
            <a:r>
              <a:rPr lang="en-US" sz="1800" dirty="0">
                <a:solidFill>
                  <a:srgbClr val="FFFFFF"/>
                </a:solidFill>
                <a:cs typeface="Calibri" panose="020F0502020204030204"/>
              </a:rPr>
              <a:t>Distribution of google forms </a:t>
            </a:r>
          </a:p>
          <a:p>
            <a:r>
              <a:rPr lang="en-US" sz="1800" dirty="0">
                <a:cs typeface="Calibri" panose="020F0502020204030204"/>
              </a:rPr>
              <a:t>Personal interviews within the university</a:t>
            </a:r>
          </a:p>
          <a:p>
            <a:endParaRPr lang="en-US" sz="2000" b="1" dirty="0">
              <a:cs typeface="Calibri" panose="020F0502020204030204"/>
            </a:endParaRPr>
          </a:p>
          <a:p>
            <a:pPr marL="342900" indent="-342900"/>
            <a:endParaRPr lang="en-US" sz="2000" b="1" dirty="0">
              <a:cs typeface="Calibri" panose="020F0502020204030204"/>
            </a:endParaRPr>
          </a:p>
          <a:p>
            <a:pPr marL="342900" indent="-342900"/>
            <a:endParaRPr lang="en-US" sz="2000" b="1" dirty="0">
              <a:cs typeface="Calibri" panose="020F0502020204030204"/>
            </a:endParaRPr>
          </a:p>
          <a:p>
            <a:endParaRPr lang="en-US" sz="1800" dirty="0">
              <a:cs typeface="Calibri" panose="020F0502020204030204"/>
            </a:endParaRPr>
          </a:p>
          <a:p>
            <a:endParaRPr lang="en-US" sz="1800" dirty="0">
              <a:cs typeface="Calibri" panose="020F0502020204030204"/>
            </a:endParaRPr>
          </a:p>
          <a:p>
            <a:endParaRPr lang="en-US" sz="1800" dirty="0">
              <a:cs typeface="Calibri" panose="020F0502020204030204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817D94CE-B132-4F37-A710-76F07B132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18446" r="4570" b="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91816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6A1A6-334C-4F39-8BB5-0CBEF312C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07008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 b="1" dirty="0">
                <a:cs typeface="Calibri Light"/>
              </a:rPr>
              <a:t>SOCIAL ANALYSIS </a:t>
            </a:r>
            <a:r>
              <a:rPr lang="en-US" sz="1600" b="1" dirty="0">
                <a:cs typeface="Calibri Light"/>
              </a:rPr>
              <a:t>contd...</a:t>
            </a:r>
            <a:r>
              <a:rPr lang="en-US" sz="4800" b="1" dirty="0">
                <a:cs typeface="Calibri Light"/>
              </a:rPr>
              <a:t> </a:t>
            </a:r>
            <a:endParaRPr lang="en-US" sz="4800" dirty="0"/>
          </a:p>
        </p:txBody>
      </p:sp>
      <p:pic>
        <p:nvPicPr>
          <p:cNvPr id="11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817D94CE-B132-4F37-A710-76F07B132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8821" r="2" b="18825"/>
          <a:stretch/>
        </p:blipFill>
        <p:spPr>
          <a:xfrm>
            <a:off x="20" y="10"/>
            <a:ext cx="4475130" cy="2232366"/>
          </a:xfrm>
          <a:prstGeom prst="rect">
            <a:avLst/>
          </a:prstGeom>
        </p:spPr>
      </p:pic>
      <p:pic>
        <p:nvPicPr>
          <p:cNvPr id="3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5DD4FDE-16E7-4CE0-8ECC-5B6585B96A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4335"/>
          <a:stretch/>
        </p:blipFill>
        <p:spPr>
          <a:xfrm>
            <a:off x="20" y="2325504"/>
            <a:ext cx="4475130" cy="2215527"/>
          </a:xfrm>
          <a:prstGeom prst="rect">
            <a:avLst/>
          </a:prstGeom>
        </p:spPr>
      </p:pic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2F02E53-5D64-4E8D-8E5F-3DD3843C6D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3976"/>
          <a:stretch/>
        </p:blipFill>
        <p:spPr>
          <a:xfrm>
            <a:off x="20" y="4634159"/>
            <a:ext cx="4475130" cy="2223841"/>
          </a:xfrm>
          <a:prstGeom prst="rect">
            <a:avLst/>
          </a:prstGeom>
        </p:spPr>
      </p:pic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E192A13D-8138-43A1-8811-26F00C345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1453193"/>
            <a:ext cx="6566153" cy="27495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Sakkal Majalla"/>
                <a:cs typeface="Calibri" panose="020F0502020204030204"/>
              </a:rPr>
              <a:t>Results and Evaluation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cs typeface="Calibri" panose="020F0502020204030204"/>
              </a:rPr>
              <a:t>Most participants between 18-28 years of age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cs typeface="Calibri" panose="020F0502020204030204"/>
              </a:rPr>
              <a:t>Most participants interested in Entertainment field (I.e. music, dance etc.)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cs typeface="Calibri" panose="020F0502020204030204"/>
              </a:rPr>
              <a:t>Ready to learn or tutor and share their skill if given chance 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cs typeface="Calibri" panose="020F0502020204030204"/>
              </a:rPr>
              <a:t>Shows feasibility of the proposed application </a:t>
            </a:r>
          </a:p>
          <a:p>
            <a:pPr>
              <a:lnSpc>
                <a:spcPct val="100000"/>
              </a:lnSpc>
            </a:pPr>
            <a:endParaRPr lang="en-US" sz="1800" dirty="0"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1BA8E38-3A9F-4847-8038-FE39F3593320}"/>
              </a:ext>
            </a:extLst>
          </p:cNvPr>
          <p:cNvSpPr txBox="1">
            <a:spLocks/>
          </p:cNvSpPr>
          <p:nvPr/>
        </p:nvSpPr>
        <p:spPr>
          <a:xfrm>
            <a:off x="4967504" y="3869449"/>
            <a:ext cx="7058522" cy="237439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b="1" dirty="0">
              <a:solidFill>
                <a:schemeClr val="accent2"/>
              </a:solidFill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Sakkal Majalla"/>
                <a:cs typeface="Calibri" panose="020F0502020204030204"/>
              </a:rPr>
              <a:t>Does their requirements match the goal of </a:t>
            </a:r>
            <a:r>
              <a:rPr lang="en-US" sz="2400" b="1" dirty="0" err="1">
                <a:solidFill>
                  <a:schemeClr val="accent2"/>
                </a:solidFill>
                <a:latin typeface="Sakkal Majalla"/>
                <a:cs typeface="Calibri" panose="020F0502020204030204"/>
              </a:rPr>
              <a:t>TeachMeSensei</a:t>
            </a:r>
            <a:r>
              <a:rPr lang="en-US" sz="2400" b="1" dirty="0">
                <a:solidFill>
                  <a:schemeClr val="accent2"/>
                </a:solidFill>
                <a:latin typeface="Sakkal Majalla"/>
                <a:cs typeface="Calibri" panose="020F0502020204030204"/>
              </a:rPr>
              <a:t>?</a:t>
            </a:r>
            <a:endParaRPr lang="en-US" sz="2400" dirty="0">
              <a:solidFill>
                <a:schemeClr val="accent2"/>
              </a:solidFill>
              <a:latin typeface="Sakkal Majalla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cs typeface="Calibri" panose="020F0502020204030204"/>
              </a:rPr>
              <a:t>Participants want an application which allows them to teach and learn without any certification at their convenience.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cs typeface="Calibri" panose="020F0502020204030204"/>
              </a:rPr>
              <a:t>Listed out user requirements can be the features of </a:t>
            </a:r>
            <a:r>
              <a:rPr lang="en-US" sz="1800" dirty="0" err="1">
                <a:solidFill>
                  <a:srgbClr val="FFFFFF"/>
                </a:solidFill>
                <a:cs typeface="Calibri" panose="020F0502020204030204"/>
              </a:rPr>
              <a:t>TeachMeSensei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accent2"/>
                </a:solidFill>
                <a:latin typeface="Sakkal Majalla"/>
                <a:cs typeface="Calibri" panose="020F0502020204030204"/>
              </a:rPr>
              <a:t>So, yes we are headed in right direction</a:t>
            </a:r>
          </a:p>
          <a:p>
            <a:pPr>
              <a:lnSpc>
                <a:spcPct val="100000"/>
              </a:lnSpc>
            </a:pPr>
            <a:endParaRPr lang="en-US" sz="1800" dirty="0"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lang="en-US" sz="1800" dirty="0"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13466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E5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5CA56-252E-4FAD-BD49-421BD3504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rgbClr val="FFFFFF"/>
                </a:solidFill>
                <a:cs typeface="Calibri Light"/>
              </a:rPr>
              <a:t>METHODOLOGY- Design Thinking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0B38326-8905-4807-859D-0216F7B44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78" r="616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BD3CE-30B0-435B-BFFC-D1AC9B899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6243" y="917725"/>
            <a:ext cx="3987445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ctr">
              <a:lnSpc>
                <a:spcPct val="150000"/>
              </a:lnSpc>
            </a:pPr>
            <a:r>
              <a:rPr lang="en-US" sz="3600" b="1" dirty="0">
                <a:solidFill>
                  <a:schemeClr val="accent2"/>
                </a:solidFill>
                <a:latin typeface="Sakkal Majalla"/>
                <a:cs typeface="Calibri"/>
              </a:rPr>
              <a:t>Persona creation</a:t>
            </a:r>
            <a:endParaRPr lang="en-US" sz="3600">
              <a:solidFill>
                <a:schemeClr val="accent2"/>
              </a:solidFill>
              <a:latin typeface="Sakkal Majalla"/>
              <a:cs typeface="Calibri" panose="020F0502020204030204"/>
            </a:endParaRPr>
          </a:p>
          <a:p>
            <a:pPr marL="457200" indent="-457200" algn="ctr">
              <a:lnSpc>
                <a:spcPct val="150000"/>
              </a:lnSpc>
            </a:pPr>
            <a:r>
              <a:rPr lang="en-US" sz="3600" b="1" dirty="0">
                <a:solidFill>
                  <a:schemeClr val="accent2"/>
                </a:solidFill>
                <a:latin typeface="Sakkal Majalla"/>
                <a:cs typeface="Calibri"/>
              </a:rPr>
              <a:t>Empathy Map</a:t>
            </a:r>
          </a:p>
          <a:p>
            <a:pPr marL="457200" indent="-457200" algn="ctr">
              <a:lnSpc>
                <a:spcPct val="150000"/>
              </a:lnSpc>
            </a:pPr>
            <a:r>
              <a:rPr lang="en-US" sz="3600" b="1" dirty="0">
                <a:solidFill>
                  <a:schemeClr val="accent2"/>
                </a:solidFill>
                <a:latin typeface="Sakkal Majalla"/>
                <a:cs typeface="Calibri"/>
              </a:rPr>
              <a:t>AS-IS Scenario leading to Ideation</a:t>
            </a:r>
          </a:p>
          <a:p>
            <a:pPr marL="342900" indent="-342900"/>
            <a:endParaRPr lang="en-US" sz="2400" b="1" dirty="0">
              <a:solidFill>
                <a:schemeClr val="accent2"/>
              </a:solidFill>
              <a:latin typeface="Sakkal Majall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6718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036-4E73-4222-A1D1-E4A1FAA5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Calibri Light"/>
              </a:rPr>
              <a:t>Persona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F4C96-FA84-446B-A7FA-0AE5564B6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80377"/>
            <a:ext cx="3363974" cy="341562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Created imaginary persona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Listing down needs and requirements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Thinking from persona's perspective</a:t>
            </a:r>
          </a:p>
          <a:p>
            <a:endParaRPr lang="en-US" sz="2000" dirty="0">
              <a:solidFill>
                <a:schemeClr val="bg1"/>
              </a:solidFill>
              <a:cs typeface="Calibri"/>
            </a:endParaRPr>
          </a:p>
          <a:p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cs typeface="Calibri"/>
              </a:rPr>
              <a:t>PROBLEM STATEMENT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CA" sz="2600" b="1" dirty="0">
                <a:solidFill>
                  <a:schemeClr val="accent2"/>
                </a:solidFill>
                <a:latin typeface="Sakkal Majalla"/>
                <a:cs typeface="Calibri"/>
              </a:rPr>
              <a:t>Wants to learn dancing for performing at his sister’s wedding and is looking for tutor</a:t>
            </a:r>
            <a:endParaRPr lang="en-US" sz="2600" b="1" dirty="0">
              <a:solidFill>
                <a:schemeClr val="accent2"/>
              </a:solidFill>
              <a:latin typeface="Sakkal Majalla"/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6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FD444F9-C7D5-4BCE-AF49-24FF2F38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382" y="643467"/>
            <a:ext cx="5755530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57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E398F5-BEB6-4871-B017-32CD6C87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Calibri Light"/>
              </a:rPr>
              <a:t>Empathy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8CA6B-D546-477F-890D-62D76D35C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852" y="2638044"/>
            <a:ext cx="3481206" cy="34156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cs typeface="Calibri"/>
              </a:rPr>
              <a:t>Allows us to think feel and perform as a</a:t>
            </a:r>
            <a:endParaRPr lang="en-US" sz="2000" dirty="0">
              <a:solidFill>
                <a:schemeClr val="bg1"/>
              </a:solidFill>
            </a:endParaRPr>
          </a:p>
          <a:p>
            <a:pPr marL="457200" indent="-457200"/>
            <a:r>
              <a:rPr lang="en-US" sz="2400" b="1" dirty="0">
                <a:solidFill>
                  <a:schemeClr val="accent2"/>
                </a:solidFill>
                <a:latin typeface="Sakkal Majalla"/>
                <a:cs typeface="Calibri"/>
              </a:rPr>
              <a:t>End-user as well as a Developer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cs typeface="Calibri"/>
              </a:rPr>
              <a:t>Describes the required thoughts and actions of the end user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69A9273-E886-4886-AD34-307012E1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822" y="643467"/>
            <a:ext cx="5880651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69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</TotalTime>
  <Words>532</Words>
  <Application>Microsoft Office PowerPoint</Application>
  <PresentationFormat>Widescreen</PresentationFormat>
  <Paragraphs>172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Sakkal Majalla</vt:lpstr>
      <vt:lpstr>Office Theme</vt:lpstr>
      <vt:lpstr>TeachMeSensei: Use of Technology to strengthen Communication between communities </vt:lpstr>
      <vt:lpstr>CONTENTS</vt:lpstr>
      <vt:lpstr>INTRODUCTION</vt:lpstr>
      <vt:lpstr>PROBLEM STATEMENTS</vt:lpstr>
      <vt:lpstr>SOCIAL ANALYSIS </vt:lpstr>
      <vt:lpstr>SOCIAL ANALYSIS contd... </vt:lpstr>
      <vt:lpstr>METHODOLOGY- Design Thinking</vt:lpstr>
      <vt:lpstr>Persona Creation</vt:lpstr>
      <vt:lpstr>Empathy Map</vt:lpstr>
      <vt:lpstr>AS-IS Scenario leading to Ideation</vt:lpstr>
      <vt:lpstr>PROTOTYPING</vt:lpstr>
      <vt:lpstr>INITIAL PROTOTYPE</vt:lpstr>
      <vt:lpstr>Heuristic Evaluation and Issues</vt:lpstr>
      <vt:lpstr>Heuristic Evaluation and Issues contd.... </vt:lpstr>
      <vt:lpstr>NEW PROTOTYPE</vt:lpstr>
      <vt:lpstr>NEW PROTOTYPE contd...</vt:lpstr>
      <vt:lpstr>USABILITY TESTING</vt:lpstr>
      <vt:lpstr>LEARNINGS AND FINDINGS</vt:lpstr>
      <vt:lpstr>PowerPoint Presentation</vt:lpstr>
      <vt:lpstr>THANK YOU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Madhusudhan Jakkula</dc:creator>
  <cp:lastModifiedBy>Madhusudhan Jakkula</cp:lastModifiedBy>
  <cp:revision>1724</cp:revision>
  <dcterms:created xsi:type="dcterms:W3CDTF">2019-03-30T14:41:42Z</dcterms:created>
  <dcterms:modified xsi:type="dcterms:W3CDTF">2019-04-01T23:27:49Z</dcterms:modified>
</cp:coreProperties>
</file>